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9" r:id="rId10"/>
    <p:sldId id="277" r:id="rId11"/>
    <p:sldId id="270" r:id="rId12"/>
    <p:sldId id="264" r:id="rId13"/>
    <p:sldId id="265" r:id="rId14"/>
    <p:sldId id="266" r:id="rId15"/>
    <p:sldId id="267" r:id="rId16"/>
    <p:sldId id="268" r:id="rId17"/>
    <p:sldId id="274" r:id="rId18"/>
    <p:sldId id="282" r:id="rId19"/>
    <p:sldId id="273" r:id="rId20"/>
    <p:sldId id="281" r:id="rId21"/>
    <p:sldId id="280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471" autoAdjust="0"/>
    <p:restoredTop sz="94660"/>
  </p:normalViewPr>
  <p:slideViewPr>
    <p:cSldViewPr snapToGrid="0">
      <p:cViewPr varScale="1">
        <p:scale>
          <a:sx n="86" d="100"/>
          <a:sy n="86" d="100"/>
        </p:scale>
        <p:origin x="-246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110EB5-C20E-4B13-9394-AB4E7B9D87F4}" type="doc">
      <dgm:prSet loTypeId="urn:microsoft.com/office/officeart/2005/8/layout/cycle3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B9C44ACF-1089-4C60-8AC3-44B9FC36BD64}">
      <dgm:prSet phldrT="[Текст]"/>
      <dgm:spPr/>
      <dgm:t>
        <a:bodyPr/>
        <a:lstStyle/>
        <a:p>
          <a:r>
            <a:rPr lang="ru-RU" dirty="0" err="1" smtClean="0"/>
            <a:t>Инфоресурсы</a:t>
          </a:r>
          <a:endParaRPr lang="ru-RU" dirty="0"/>
        </a:p>
      </dgm:t>
    </dgm:pt>
    <dgm:pt modelId="{33CC9070-0DE8-4275-9920-7BD5BD493131}" type="parTrans" cxnId="{39B4775B-E60C-461B-9A54-1FD539264A52}">
      <dgm:prSet/>
      <dgm:spPr/>
      <dgm:t>
        <a:bodyPr/>
        <a:lstStyle/>
        <a:p>
          <a:endParaRPr lang="ru-RU"/>
        </a:p>
      </dgm:t>
    </dgm:pt>
    <dgm:pt modelId="{1CB82452-3D1A-4A22-ADCD-4410E0432AFB}" type="sibTrans" cxnId="{39B4775B-E60C-461B-9A54-1FD539264A52}">
      <dgm:prSet/>
      <dgm:spPr/>
      <dgm:t>
        <a:bodyPr/>
        <a:lstStyle/>
        <a:p>
          <a:endParaRPr lang="ru-RU"/>
        </a:p>
      </dgm:t>
    </dgm:pt>
    <dgm:pt modelId="{3E7108C2-B189-4A1A-A62E-2449000D0159}">
      <dgm:prSet phldrT="[Текст]"/>
      <dgm:spPr/>
      <dgm:t>
        <a:bodyPr/>
        <a:lstStyle/>
        <a:p>
          <a:r>
            <a:rPr lang="ru-RU" dirty="0" err="1" smtClean="0"/>
            <a:t>Медиаконтент</a:t>
          </a:r>
          <a:endParaRPr lang="ru-RU" dirty="0"/>
        </a:p>
      </dgm:t>
    </dgm:pt>
    <dgm:pt modelId="{655E7CDE-C9DB-4536-9629-B5E47DCE3C08}" type="parTrans" cxnId="{79E0492C-8876-4E9C-A3F6-653430C94881}">
      <dgm:prSet/>
      <dgm:spPr/>
      <dgm:t>
        <a:bodyPr/>
        <a:lstStyle/>
        <a:p>
          <a:endParaRPr lang="ru-RU"/>
        </a:p>
      </dgm:t>
    </dgm:pt>
    <dgm:pt modelId="{C968F6EE-AEE0-4757-8A4C-6595779B3A07}" type="sibTrans" cxnId="{79E0492C-8876-4E9C-A3F6-653430C94881}">
      <dgm:prSet/>
      <dgm:spPr/>
      <dgm:t>
        <a:bodyPr/>
        <a:lstStyle/>
        <a:p>
          <a:endParaRPr lang="ru-RU"/>
        </a:p>
      </dgm:t>
    </dgm:pt>
    <dgm:pt modelId="{63A92E89-3592-4C68-BBEE-7BA583986201}">
      <dgm:prSet phldrT="[Текст]"/>
      <dgm:spPr/>
      <dgm:t>
        <a:bodyPr/>
        <a:lstStyle/>
        <a:p>
          <a:r>
            <a:rPr lang="ru-RU" dirty="0" smtClean="0"/>
            <a:t>Источники информации</a:t>
          </a:r>
          <a:endParaRPr lang="ru-RU" dirty="0"/>
        </a:p>
      </dgm:t>
    </dgm:pt>
    <dgm:pt modelId="{BF04CA6F-8582-45BF-821E-4C6DB2F22168}" type="parTrans" cxnId="{CC1368F0-B11B-4256-8798-731CEDC2A09B}">
      <dgm:prSet/>
      <dgm:spPr/>
      <dgm:t>
        <a:bodyPr/>
        <a:lstStyle/>
        <a:p>
          <a:endParaRPr lang="ru-RU"/>
        </a:p>
      </dgm:t>
    </dgm:pt>
    <dgm:pt modelId="{D229FE80-D0D5-4BC4-ABBA-CCCFC8356552}" type="sibTrans" cxnId="{CC1368F0-B11B-4256-8798-731CEDC2A09B}">
      <dgm:prSet/>
      <dgm:spPr/>
      <dgm:t>
        <a:bodyPr/>
        <a:lstStyle/>
        <a:p>
          <a:endParaRPr lang="ru-RU"/>
        </a:p>
      </dgm:t>
    </dgm:pt>
    <dgm:pt modelId="{278E8094-62C4-4BAE-9295-E436C1E0D926}">
      <dgm:prSet phldrT="[Текст]"/>
      <dgm:spPr/>
      <dgm:t>
        <a:bodyPr/>
        <a:lstStyle/>
        <a:p>
          <a:r>
            <a:rPr lang="ru-RU" dirty="0" smtClean="0"/>
            <a:t>Каналы передачи</a:t>
          </a:r>
          <a:endParaRPr lang="ru-RU" dirty="0"/>
        </a:p>
      </dgm:t>
    </dgm:pt>
    <dgm:pt modelId="{168469B6-E595-434F-B671-EDAFFA7D0B68}" type="parTrans" cxnId="{26E21797-6232-4541-873E-ABC0F5D59326}">
      <dgm:prSet/>
      <dgm:spPr/>
      <dgm:t>
        <a:bodyPr/>
        <a:lstStyle/>
        <a:p>
          <a:endParaRPr lang="ru-RU"/>
        </a:p>
      </dgm:t>
    </dgm:pt>
    <dgm:pt modelId="{505E7F60-62A8-4F21-BD14-029667DB7DE7}" type="sibTrans" cxnId="{26E21797-6232-4541-873E-ABC0F5D59326}">
      <dgm:prSet/>
      <dgm:spPr/>
      <dgm:t>
        <a:bodyPr/>
        <a:lstStyle/>
        <a:p>
          <a:endParaRPr lang="ru-RU"/>
        </a:p>
      </dgm:t>
    </dgm:pt>
    <dgm:pt modelId="{9A045E4D-2DA1-4763-A8ED-EEB33EFE7927}">
      <dgm:prSet phldrT="[Текст]"/>
      <dgm:spPr/>
      <dgm:t>
        <a:bodyPr/>
        <a:lstStyle/>
        <a:p>
          <a:r>
            <a:rPr lang="ru-RU" dirty="0" smtClean="0"/>
            <a:t>Потребители</a:t>
          </a:r>
        </a:p>
        <a:p>
          <a:r>
            <a:rPr lang="ru-RU" dirty="0" smtClean="0"/>
            <a:t>Производители</a:t>
          </a:r>
          <a:endParaRPr lang="ru-RU" dirty="0"/>
        </a:p>
      </dgm:t>
    </dgm:pt>
    <dgm:pt modelId="{7047E824-B49C-4E14-8C44-119236771485}" type="parTrans" cxnId="{2B54BB04-3A93-4E36-86D6-181FFB223840}">
      <dgm:prSet/>
      <dgm:spPr/>
      <dgm:t>
        <a:bodyPr/>
        <a:lstStyle/>
        <a:p>
          <a:endParaRPr lang="ru-RU"/>
        </a:p>
      </dgm:t>
    </dgm:pt>
    <dgm:pt modelId="{19E063F0-CEFF-4A6F-94BC-164B59B58293}" type="sibTrans" cxnId="{2B54BB04-3A93-4E36-86D6-181FFB223840}">
      <dgm:prSet/>
      <dgm:spPr/>
      <dgm:t>
        <a:bodyPr/>
        <a:lstStyle/>
        <a:p>
          <a:endParaRPr lang="ru-RU"/>
        </a:p>
      </dgm:t>
    </dgm:pt>
    <dgm:pt modelId="{B6336375-728D-49E7-A795-0ACC74E0B968}" type="pres">
      <dgm:prSet presAssocID="{7A110EB5-C20E-4B13-9394-AB4E7B9D87F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C770C09-E48C-416A-ADE8-03A25CC40928}" type="pres">
      <dgm:prSet presAssocID="{7A110EB5-C20E-4B13-9394-AB4E7B9D87F4}" presName="cycle" presStyleCnt="0"/>
      <dgm:spPr/>
    </dgm:pt>
    <dgm:pt modelId="{F1C7070C-71BA-47E3-AFF8-742DAADBBE3E}" type="pres">
      <dgm:prSet presAssocID="{B9C44ACF-1089-4C60-8AC3-44B9FC36BD64}" presName="nodeFirs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DC57C3-73C3-4DC5-9E7D-D2A521484DC8}" type="pres">
      <dgm:prSet presAssocID="{1CB82452-3D1A-4A22-ADCD-4410E0432AFB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D02B6FCB-FDB2-40C2-B264-A07940EBFCA8}" type="pres">
      <dgm:prSet presAssocID="{3E7108C2-B189-4A1A-A62E-2449000D0159}" presName="nodeFollowingNodes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6203C8-15EA-4289-8A6B-DF518E361143}" type="pres">
      <dgm:prSet presAssocID="{63A92E89-3592-4C68-BBEE-7BA583986201}" presName="nodeFollowingNodes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82690C-FB8C-4E87-972D-67A67B039C3B}" type="pres">
      <dgm:prSet presAssocID="{278E8094-62C4-4BAE-9295-E436C1E0D926}" presName="nodeFollowingNodes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E2D3F2-50D4-4D0D-B653-B75041D77815}" type="pres">
      <dgm:prSet presAssocID="{9A045E4D-2DA1-4763-A8ED-EEB33EFE7927}" presName="nodeFollowingNodes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B54BB04-3A93-4E36-86D6-181FFB223840}" srcId="{7A110EB5-C20E-4B13-9394-AB4E7B9D87F4}" destId="{9A045E4D-2DA1-4763-A8ED-EEB33EFE7927}" srcOrd="4" destOrd="0" parTransId="{7047E824-B49C-4E14-8C44-119236771485}" sibTransId="{19E063F0-CEFF-4A6F-94BC-164B59B58293}"/>
    <dgm:cxn modelId="{0B521FAF-D6B0-4A93-A52A-EBEC53C19625}" type="presOf" srcId="{1CB82452-3D1A-4A22-ADCD-4410E0432AFB}" destId="{41DC57C3-73C3-4DC5-9E7D-D2A521484DC8}" srcOrd="0" destOrd="0" presId="urn:microsoft.com/office/officeart/2005/8/layout/cycle3"/>
    <dgm:cxn modelId="{BC274800-C249-4140-8145-C163DF00AF0C}" type="presOf" srcId="{63A92E89-3592-4C68-BBEE-7BA583986201}" destId="{B36203C8-15EA-4289-8A6B-DF518E361143}" srcOrd="0" destOrd="0" presId="urn:microsoft.com/office/officeart/2005/8/layout/cycle3"/>
    <dgm:cxn modelId="{C5C7C878-0D05-4604-A145-839266B91EFB}" type="presOf" srcId="{7A110EB5-C20E-4B13-9394-AB4E7B9D87F4}" destId="{B6336375-728D-49E7-A795-0ACC74E0B968}" srcOrd="0" destOrd="0" presId="urn:microsoft.com/office/officeart/2005/8/layout/cycle3"/>
    <dgm:cxn modelId="{26E21797-6232-4541-873E-ABC0F5D59326}" srcId="{7A110EB5-C20E-4B13-9394-AB4E7B9D87F4}" destId="{278E8094-62C4-4BAE-9295-E436C1E0D926}" srcOrd="3" destOrd="0" parTransId="{168469B6-E595-434F-B671-EDAFFA7D0B68}" sibTransId="{505E7F60-62A8-4F21-BD14-029667DB7DE7}"/>
    <dgm:cxn modelId="{40E8F68E-F8E6-4C21-B5C4-20D5BB2CB23D}" type="presOf" srcId="{B9C44ACF-1089-4C60-8AC3-44B9FC36BD64}" destId="{F1C7070C-71BA-47E3-AFF8-742DAADBBE3E}" srcOrd="0" destOrd="0" presId="urn:microsoft.com/office/officeart/2005/8/layout/cycle3"/>
    <dgm:cxn modelId="{CC1368F0-B11B-4256-8798-731CEDC2A09B}" srcId="{7A110EB5-C20E-4B13-9394-AB4E7B9D87F4}" destId="{63A92E89-3592-4C68-BBEE-7BA583986201}" srcOrd="2" destOrd="0" parTransId="{BF04CA6F-8582-45BF-821E-4C6DB2F22168}" sibTransId="{D229FE80-D0D5-4BC4-ABBA-CCCFC8356552}"/>
    <dgm:cxn modelId="{39B4775B-E60C-461B-9A54-1FD539264A52}" srcId="{7A110EB5-C20E-4B13-9394-AB4E7B9D87F4}" destId="{B9C44ACF-1089-4C60-8AC3-44B9FC36BD64}" srcOrd="0" destOrd="0" parTransId="{33CC9070-0DE8-4275-9920-7BD5BD493131}" sibTransId="{1CB82452-3D1A-4A22-ADCD-4410E0432AFB}"/>
    <dgm:cxn modelId="{DC07E1EF-346C-4CA4-8EA5-159CE766D3E9}" type="presOf" srcId="{9A045E4D-2DA1-4763-A8ED-EEB33EFE7927}" destId="{69E2D3F2-50D4-4D0D-B653-B75041D77815}" srcOrd="0" destOrd="0" presId="urn:microsoft.com/office/officeart/2005/8/layout/cycle3"/>
    <dgm:cxn modelId="{AD174963-26AD-451D-907C-32FF13465BF7}" type="presOf" srcId="{278E8094-62C4-4BAE-9295-E436C1E0D926}" destId="{BE82690C-FB8C-4E87-972D-67A67B039C3B}" srcOrd="0" destOrd="0" presId="urn:microsoft.com/office/officeart/2005/8/layout/cycle3"/>
    <dgm:cxn modelId="{A8823CFB-27E8-4C70-A9C6-EFEE30ED29AE}" type="presOf" srcId="{3E7108C2-B189-4A1A-A62E-2449000D0159}" destId="{D02B6FCB-FDB2-40C2-B264-A07940EBFCA8}" srcOrd="0" destOrd="0" presId="urn:microsoft.com/office/officeart/2005/8/layout/cycle3"/>
    <dgm:cxn modelId="{79E0492C-8876-4E9C-A3F6-653430C94881}" srcId="{7A110EB5-C20E-4B13-9394-AB4E7B9D87F4}" destId="{3E7108C2-B189-4A1A-A62E-2449000D0159}" srcOrd="1" destOrd="0" parTransId="{655E7CDE-C9DB-4536-9629-B5E47DCE3C08}" sibTransId="{C968F6EE-AEE0-4757-8A4C-6595779B3A07}"/>
    <dgm:cxn modelId="{F7758807-6E3D-4787-A4D0-9E00D6EB6FD9}" type="presParOf" srcId="{B6336375-728D-49E7-A795-0ACC74E0B968}" destId="{EC770C09-E48C-416A-ADE8-03A25CC40928}" srcOrd="0" destOrd="0" presId="urn:microsoft.com/office/officeart/2005/8/layout/cycle3"/>
    <dgm:cxn modelId="{013016D5-5EB7-4012-AEF6-954A25654D28}" type="presParOf" srcId="{EC770C09-E48C-416A-ADE8-03A25CC40928}" destId="{F1C7070C-71BA-47E3-AFF8-742DAADBBE3E}" srcOrd="0" destOrd="0" presId="urn:microsoft.com/office/officeart/2005/8/layout/cycle3"/>
    <dgm:cxn modelId="{B860B14F-0A6C-4509-826E-FD7E3DD1CE7D}" type="presParOf" srcId="{EC770C09-E48C-416A-ADE8-03A25CC40928}" destId="{41DC57C3-73C3-4DC5-9E7D-D2A521484DC8}" srcOrd="1" destOrd="0" presId="urn:microsoft.com/office/officeart/2005/8/layout/cycle3"/>
    <dgm:cxn modelId="{EFBC7120-11F3-4B9F-A632-2FE0C94D4C69}" type="presParOf" srcId="{EC770C09-E48C-416A-ADE8-03A25CC40928}" destId="{D02B6FCB-FDB2-40C2-B264-A07940EBFCA8}" srcOrd="2" destOrd="0" presId="urn:microsoft.com/office/officeart/2005/8/layout/cycle3"/>
    <dgm:cxn modelId="{5401BA46-8B18-4C11-8E04-F23CFE83A379}" type="presParOf" srcId="{EC770C09-E48C-416A-ADE8-03A25CC40928}" destId="{B36203C8-15EA-4289-8A6B-DF518E361143}" srcOrd="3" destOrd="0" presId="urn:microsoft.com/office/officeart/2005/8/layout/cycle3"/>
    <dgm:cxn modelId="{D9A6D943-B890-4922-AD77-30E7C7C06FE3}" type="presParOf" srcId="{EC770C09-E48C-416A-ADE8-03A25CC40928}" destId="{BE82690C-FB8C-4E87-972D-67A67B039C3B}" srcOrd="4" destOrd="0" presId="urn:microsoft.com/office/officeart/2005/8/layout/cycle3"/>
    <dgm:cxn modelId="{FAC08B35-6933-49B9-B58F-C55F6D219985}" type="presParOf" srcId="{EC770C09-E48C-416A-ADE8-03A25CC40928}" destId="{69E2D3F2-50D4-4D0D-B653-B75041D77815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DC57C3-73C3-4DC5-9E7D-D2A521484DC8}">
      <dsp:nvSpPr>
        <dsp:cNvPr id="0" name=""/>
        <dsp:cNvSpPr/>
      </dsp:nvSpPr>
      <dsp:spPr>
        <a:xfrm>
          <a:off x="3362653" y="-34860"/>
          <a:ext cx="5141111" cy="5141111"/>
        </a:xfrm>
        <a:prstGeom prst="circularArrow">
          <a:avLst>
            <a:gd name="adj1" fmla="val 5544"/>
            <a:gd name="adj2" fmla="val 330680"/>
            <a:gd name="adj3" fmla="val 13722623"/>
            <a:gd name="adj4" fmla="val 17418490"/>
            <a:gd name="adj5" fmla="val 5757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C7070C-71BA-47E3-AFF8-742DAADBBE3E}">
      <dsp:nvSpPr>
        <dsp:cNvPr id="0" name=""/>
        <dsp:cNvSpPr/>
      </dsp:nvSpPr>
      <dsp:spPr>
        <a:xfrm>
          <a:off x="4701952" y="1028"/>
          <a:ext cx="2462513" cy="123125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err="1" smtClean="0"/>
            <a:t>Инфоресурсы</a:t>
          </a:r>
          <a:endParaRPr lang="ru-RU" sz="2500" kern="1200" dirty="0"/>
        </a:p>
      </dsp:txBody>
      <dsp:txXfrm>
        <a:off x="4762057" y="61133"/>
        <a:ext cx="2342303" cy="1111046"/>
      </dsp:txXfrm>
    </dsp:sp>
    <dsp:sp modelId="{D02B6FCB-FDB2-40C2-B264-A07940EBFCA8}">
      <dsp:nvSpPr>
        <dsp:cNvPr id="0" name=""/>
        <dsp:cNvSpPr/>
      </dsp:nvSpPr>
      <dsp:spPr>
        <a:xfrm>
          <a:off x="6787021" y="1515919"/>
          <a:ext cx="2462513" cy="123125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err="1" smtClean="0"/>
            <a:t>Медиаконтент</a:t>
          </a:r>
          <a:endParaRPr lang="ru-RU" sz="2500" kern="1200" dirty="0"/>
        </a:p>
      </dsp:txBody>
      <dsp:txXfrm>
        <a:off x="6847126" y="1576024"/>
        <a:ext cx="2342303" cy="1111046"/>
      </dsp:txXfrm>
    </dsp:sp>
    <dsp:sp modelId="{B36203C8-15EA-4289-8A6B-DF518E361143}">
      <dsp:nvSpPr>
        <dsp:cNvPr id="0" name=""/>
        <dsp:cNvSpPr/>
      </dsp:nvSpPr>
      <dsp:spPr>
        <a:xfrm>
          <a:off x="5990595" y="3967065"/>
          <a:ext cx="2462513" cy="123125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Источники информации</a:t>
          </a:r>
          <a:endParaRPr lang="ru-RU" sz="2500" kern="1200" dirty="0"/>
        </a:p>
      </dsp:txBody>
      <dsp:txXfrm>
        <a:off x="6050700" y="4027170"/>
        <a:ext cx="2342303" cy="1111046"/>
      </dsp:txXfrm>
    </dsp:sp>
    <dsp:sp modelId="{BE82690C-FB8C-4E87-972D-67A67B039C3B}">
      <dsp:nvSpPr>
        <dsp:cNvPr id="0" name=""/>
        <dsp:cNvSpPr/>
      </dsp:nvSpPr>
      <dsp:spPr>
        <a:xfrm>
          <a:off x="3413308" y="3967065"/>
          <a:ext cx="2462513" cy="123125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Каналы передачи</a:t>
          </a:r>
          <a:endParaRPr lang="ru-RU" sz="2500" kern="1200" dirty="0"/>
        </a:p>
      </dsp:txBody>
      <dsp:txXfrm>
        <a:off x="3473413" y="4027170"/>
        <a:ext cx="2342303" cy="1111046"/>
      </dsp:txXfrm>
    </dsp:sp>
    <dsp:sp modelId="{69E2D3F2-50D4-4D0D-B653-B75041D77815}">
      <dsp:nvSpPr>
        <dsp:cNvPr id="0" name=""/>
        <dsp:cNvSpPr/>
      </dsp:nvSpPr>
      <dsp:spPr>
        <a:xfrm>
          <a:off x="2616882" y="1515919"/>
          <a:ext cx="2462513" cy="1231256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Потребители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Производители</a:t>
          </a:r>
          <a:endParaRPr lang="ru-RU" sz="2500" kern="1200" dirty="0"/>
        </a:p>
      </dsp:txBody>
      <dsp:txXfrm>
        <a:off x="2676987" y="1576024"/>
        <a:ext cx="2342303" cy="11110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F80DB-455D-40D2-97C1-7EB3E060562B}" type="datetimeFigureOut">
              <a:rPr lang="ru-RU" smtClean="0"/>
              <a:t>26.01.2021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95500-85C8-4073-B6A7-B7C3A706D1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1784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F80DB-455D-40D2-97C1-7EB3E060562B}" type="datetimeFigureOut">
              <a:rPr lang="ru-RU" smtClean="0"/>
              <a:t>26.01.2021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95500-85C8-4073-B6A7-B7C3A706D1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898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F80DB-455D-40D2-97C1-7EB3E060562B}" type="datetimeFigureOut">
              <a:rPr lang="ru-RU" smtClean="0"/>
              <a:t>26.01.2021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95500-85C8-4073-B6A7-B7C3A706D1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7889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F80DB-455D-40D2-97C1-7EB3E060562B}" type="datetimeFigureOut">
              <a:rPr lang="ru-RU" smtClean="0"/>
              <a:t>26.01.2021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95500-85C8-4073-B6A7-B7C3A706D1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4664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F80DB-455D-40D2-97C1-7EB3E060562B}" type="datetimeFigureOut">
              <a:rPr lang="ru-RU" smtClean="0"/>
              <a:t>26.01.2021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95500-85C8-4073-B6A7-B7C3A706D1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4559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F80DB-455D-40D2-97C1-7EB3E060562B}" type="datetimeFigureOut">
              <a:rPr lang="ru-RU" smtClean="0"/>
              <a:t>26.01.2021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95500-85C8-4073-B6A7-B7C3A706D1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0005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F80DB-455D-40D2-97C1-7EB3E060562B}" type="datetimeFigureOut">
              <a:rPr lang="ru-RU" smtClean="0"/>
              <a:t>26.01.2021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95500-85C8-4073-B6A7-B7C3A706D1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8731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F80DB-455D-40D2-97C1-7EB3E060562B}" type="datetimeFigureOut">
              <a:rPr lang="ru-RU" smtClean="0"/>
              <a:t>26.01.2021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95500-85C8-4073-B6A7-B7C3A706D1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6670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F80DB-455D-40D2-97C1-7EB3E060562B}" type="datetimeFigureOut">
              <a:rPr lang="ru-RU" smtClean="0"/>
              <a:t>26.01.2021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95500-85C8-4073-B6A7-B7C3A706D1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6723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F80DB-455D-40D2-97C1-7EB3E060562B}" type="datetimeFigureOut">
              <a:rPr lang="ru-RU" smtClean="0"/>
              <a:t>26.01.2021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95500-85C8-4073-B6A7-B7C3A706D1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092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F80DB-455D-40D2-97C1-7EB3E060562B}" type="datetimeFigureOut">
              <a:rPr lang="ru-RU" smtClean="0"/>
              <a:t>26.01.2021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95500-85C8-4073-B6A7-B7C3A706D1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0300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F80DB-455D-40D2-97C1-7EB3E060562B}" type="datetimeFigureOut">
              <a:rPr lang="ru-RU" smtClean="0"/>
              <a:t>26.01.2021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295500-85C8-4073-B6A7-B7C3A706D1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9840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eg"/><Relationship Id="rId18" Type="http://schemas.openxmlformats.org/officeDocument/2006/relationships/image" Target="../media/image36.png"/><Relationship Id="rId3" Type="http://schemas.openxmlformats.org/officeDocument/2006/relationships/image" Target="../media/image21.jpeg"/><Relationship Id="rId21" Type="http://schemas.openxmlformats.org/officeDocument/2006/relationships/image" Target="../media/image39.pn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17" Type="http://schemas.openxmlformats.org/officeDocument/2006/relationships/image" Target="../media/image35.png"/><Relationship Id="rId2" Type="http://schemas.openxmlformats.org/officeDocument/2006/relationships/image" Target="../media/image20.jpeg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5" Type="http://schemas.openxmlformats.org/officeDocument/2006/relationships/image" Target="../media/image33.jpeg"/><Relationship Id="rId10" Type="http://schemas.openxmlformats.org/officeDocument/2006/relationships/image" Target="../media/image28.jpeg"/><Relationship Id="rId19" Type="http://schemas.openxmlformats.org/officeDocument/2006/relationships/image" Target="../media/image37.png"/><Relationship Id="rId4" Type="http://schemas.openxmlformats.org/officeDocument/2006/relationships/image" Target="../media/image22.jpeg"/><Relationship Id="rId9" Type="http://schemas.openxmlformats.org/officeDocument/2006/relationships/image" Target="../media/image27.jpeg"/><Relationship Id="rId1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87582" y="2191183"/>
            <a:ext cx="9144000" cy="2387600"/>
          </a:xfrm>
        </p:spPr>
        <p:txBody>
          <a:bodyPr/>
          <a:lstStyle/>
          <a:p>
            <a: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Детский сад </a:t>
            </a:r>
            <a: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пространство роста»</a:t>
            </a:r>
            <a:endParaRPr lang="ru-RU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4578783"/>
            <a:ext cx="9144000" cy="1655762"/>
          </a:xfrm>
        </p:spPr>
        <p:txBody>
          <a:bodyPr/>
          <a:lstStyle/>
          <a:p>
            <a:endParaRPr lang="ru-RU" dirty="0"/>
          </a:p>
          <a:p>
            <a:pPr algn="r"/>
            <a:r>
              <a:rPr lang="ru-RU" dirty="0" smtClean="0"/>
              <a:t> Баранова Ольга Сергеевна, старший воспитатель</a:t>
            </a:r>
          </a:p>
          <a:p>
            <a:pPr algn="r"/>
            <a:r>
              <a:rPr lang="ru-RU" dirty="0" smtClean="0"/>
              <a:t>МАДОУ «ДС № 52 г. Челябинска»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733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3900" y="107951"/>
            <a:ext cx="10515600" cy="992188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Методическая работа в формате «Онлайн» и «Офлайн» в период самоизоляции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471" t="20833" r="36024" b="17916"/>
          <a:stretch/>
        </p:blipFill>
        <p:spPr>
          <a:xfrm>
            <a:off x="257176" y="1100139"/>
            <a:ext cx="4983476" cy="27289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7413" t="18750" r="5816" b="14167"/>
          <a:stretch/>
        </p:blipFill>
        <p:spPr>
          <a:xfrm>
            <a:off x="7229475" y="1100138"/>
            <a:ext cx="4719637" cy="28304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t="3872" r="13484" b="7210"/>
          <a:stretch/>
        </p:blipFill>
        <p:spPr>
          <a:xfrm>
            <a:off x="257176" y="3930573"/>
            <a:ext cx="4983476" cy="26431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l="26222" t="12089" r="12111" b="13244"/>
          <a:stretch/>
        </p:blipFill>
        <p:spPr>
          <a:xfrm>
            <a:off x="7229475" y="3930573"/>
            <a:ext cx="4719637" cy="277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48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5337" y="393701"/>
            <a:ext cx="10515600" cy="5207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Результаты работы педагогов в период самоизоляции</a:t>
            </a:r>
            <a:endParaRPr lang="ru-RU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 descr="F:\фото от Ольги\IMG_20200528_17263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03427">
            <a:off x="292720" y="780313"/>
            <a:ext cx="2273531" cy="2541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Asus-PC\AppData\Local\Microsoft\Windows\INetCache\Content.Word\IMG_20200528_15585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9102">
            <a:off x="1732507" y="1327065"/>
            <a:ext cx="2105025" cy="15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F:\фото от Ольги\IMG_20200528_17235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19330">
            <a:off x="3479642" y="1180235"/>
            <a:ext cx="1524000" cy="221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F:\фото от Ольги\IMG_20200528_17350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624373" y="1315642"/>
            <a:ext cx="1737110" cy="1793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F:\фото от Ольги\IMG_20200528_17214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8870">
            <a:off x="10115550" y="914401"/>
            <a:ext cx="2076450" cy="2165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F:\фото от Ольги\IMG_20200528_171534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431" y="1343375"/>
            <a:ext cx="1834280" cy="1736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F:\фото от Ольги\IMG_20200528_171758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67622">
            <a:off x="258808" y="3405268"/>
            <a:ext cx="2306782" cy="2087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F:\фото от Ольги\IMG_20200528_172859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05901">
            <a:off x="1739276" y="3085921"/>
            <a:ext cx="2094399" cy="2370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F:\фото от Ольги\IMG_20200528_171228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57349">
            <a:off x="8008327" y="1169242"/>
            <a:ext cx="1883410" cy="208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F:\фото от Ольги\IMG_20200528_173148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21987">
            <a:off x="9027630" y="1169220"/>
            <a:ext cx="2021091" cy="2024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F:\Новая папка\IMG_20200528_154621.jp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85748">
            <a:off x="3246765" y="3385280"/>
            <a:ext cx="1787237" cy="1459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C:\Users\Asus-PC\AppData\Local\Microsoft\Windows\INetCache\Content.Word\IMG_20200528_154904.jpg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992" y="3344854"/>
            <a:ext cx="1924050" cy="1345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 descr="F:\Новая папка\IMG_20200528_155734.jpg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7943">
            <a:off x="6771028" y="3506643"/>
            <a:ext cx="2228568" cy="1546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 descr="C:\Users\Asus-PC\AppData\Local\Microsoft\Windows\INetCache\Content.Word\IMG_20200528_160101.jpg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552141">
            <a:off x="8114800" y="3557340"/>
            <a:ext cx="2358643" cy="1555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2091">
            <a:off x="9389092" y="3480673"/>
            <a:ext cx="1712913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3800">
            <a:off x="10111664" y="4363088"/>
            <a:ext cx="2189163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465" y="5162550"/>
            <a:ext cx="1749425" cy="1695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615" y="5114925"/>
            <a:ext cx="3517900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515" y="4852987"/>
            <a:ext cx="2755900" cy="200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0" t="16523" r="8170" b="3096"/>
          <a:stretch/>
        </p:blipFill>
        <p:spPr bwMode="auto">
          <a:xfrm>
            <a:off x="4061020" y="2259071"/>
            <a:ext cx="3976328" cy="2855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884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0655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Информационные площадки МАДОУ «ДС № 52 г. Челябинска»</a:t>
            </a:r>
            <a:endParaRPr lang="ru-RU" sz="36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5255" t="19140" r="36150" b="11464"/>
          <a:stretch/>
        </p:blipFill>
        <p:spPr>
          <a:xfrm>
            <a:off x="3071814" y="828675"/>
            <a:ext cx="6004453" cy="590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93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0655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Информационные площадки МАДОУ «ДС № 52 г. Челябинска»</a:t>
            </a:r>
            <a:endParaRPr lang="ru-RU" sz="36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980" t="24699" r="47264" b="19810"/>
          <a:stretch/>
        </p:blipFill>
        <p:spPr>
          <a:xfrm>
            <a:off x="300037" y="814388"/>
            <a:ext cx="3571876" cy="41630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8143" t="29375" r="19878" b="13542"/>
          <a:stretch/>
        </p:blipFill>
        <p:spPr>
          <a:xfrm>
            <a:off x="4043363" y="938543"/>
            <a:ext cx="3954181" cy="22761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18012" t="17708" r="20269" b="11667"/>
          <a:stretch/>
        </p:blipFill>
        <p:spPr>
          <a:xfrm>
            <a:off x="8247596" y="938543"/>
            <a:ext cx="3253842" cy="23271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21072" t="15859" r="22761" b="10573"/>
          <a:stretch/>
        </p:blipFill>
        <p:spPr>
          <a:xfrm>
            <a:off x="4043363" y="3425910"/>
            <a:ext cx="3386137" cy="25064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l="16189" t="27500" r="25087" b="11875"/>
          <a:stretch/>
        </p:blipFill>
        <p:spPr>
          <a:xfrm>
            <a:off x="7616803" y="3425910"/>
            <a:ext cx="3884635" cy="250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04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0655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Информационные площадки МАДОУ «ДС № 52 г. Челябинска»</a:t>
            </a:r>
            <a:endParaRPr lang="ru-RU" sz="36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282" t="4998" r="14840" b="34257"/>
          <a:stretch/>
        </p:blipFill>
        <p:spPr>
          <a:xfrm>
            <a:off x="171450" y="871538"/>
            <a:ext cx="5671752" cy="50292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5434" t="15000" r="18186" b="11667"/>
          <a:stretch/>
        </p:blipFill>
        <p:spPr>
          <a:xfrm>
            <a:off x="5924356" y="871538"/>
            <a:ext cx="6186489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87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1062" y="0"/>
            <a:ext cx="10515600" cy="6627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Медиаконтент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детского сада как средство развития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40349" t="13358" r="42279" b="11201"/>
          <a:stretch/>
        </p:blipFill>
        <p:spPr>
          <a:xfrm>
            <a:off x="214312" y="1027905"/>
            <a:ext cx="2928937" cy="5739495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3257548" y="617876"/>
            <a:ext cx="5181600" cy="327977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Опросы:</a:t>
            </a:r>
          </a:p>
          <a:p>
            <a:pPr marL="0" indent="0" algn="just">
              <a:buNone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«Востребованность сетевых социальных площадок детского сада»</a:t>
            </a:r>
          </a:p>
          <a:p>
            <a:pPr marL="0" indent="0" algn="just">
              <a:buNone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«Рубрики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социальной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сети детского сада»</a:t>
            </a:r>
          </a:p>
          <a:p>
            <a:pPr marL="0" indent="0" algn="just">
              <a:buNone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«Рубрики электронной газеты группы «Почемучки» и т.д.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/>
          <p:nvPr/>
        </p:nvPicPr>
        <p:blipFill rotWithShape="1">
          <a:blip r:embed="rId3"/>
          <a:srcRect l="49886" t="40085" r="35316" b="27312"/>
          <a:stretch/>
        </p:blipFill>
        <p:spPr bwMode="auto">
          <a:xfrm>
            <a:off x="8553448" y="1027904"/>
            <a:ext cx="3405189" cy="55014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24523" t="12501" r="20399" b="6666"/>
          <a:stretch/>
        </p:blipFill>
        <p:spPr>
          <a:xfrm>
            <a:off x="3971924" y="3786189"/>
            <a:ext cx="4014789" cy="307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6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93687"/>
            <a:ext cx="10515600" cy="4492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Типы публикаций в соц. сетях. Темы.</a:t>
            </a:r>
            <a:endParaRPr lang="ru-RU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7546153"/>
              </p:ext>
            </p:extLst>
          </p:nvPr>
        </p:nvGraphicFramePr>
        <p:xfrm>
          <a:off x="307180" y="742950"/>
          <a:ext cx="11577640" cy="5921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5528"/>
                <a:gridCol w="2315528"/>
                <a:gridCol w="2315528"/>
                <a:gridCol w="2315528"/>
                <a:gridCol w="2315528"/>
              </a:tblGrid>
              <a:tr h="424277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Продвигающий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Информационный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Вовлекающий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Познавательный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Развлекательный</a:t>
                      </a:r>
                      <a:endParaRPr lang="ru-RU" dirty="0"/>
                    </a:p>
                  </a:txBody>
                  <a:tcPr/>
                </a:tc>
              </a:tr>
              <a:tr h="948601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Отзывы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Особенности образовательного процесса (ООП</a:t>
                      </a:r>
                      <a:r>
                        <a:rPr lang="ru-RU" sz="2000" baseline="0" dirty="0" smtClean="0"/>
                        <a:t> ДО)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Опросы, анкеты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Советы специалистов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Конкурсы</a:t>
                      </a:r>
                      <a:endParaRPr lang="ru-RU" sz="2000" dirty="0"/>
                    </a:p>
                  </a:txBody>
                  <a:tcPr/>
                </a:tc>
              </a:tr>
              <a:tr h="948601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Достижения участников МАДОУ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Педагогические исследования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Подборки</a:t>
                      </a:r>
                      <a:r>
                        <a:rPr lang="ru-RU" sz="2000" baseline="0" dirty="0" smtClean="0"/>
                        <a:t> мультфильмов, сказок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Особенности поведения</a:t>
                      </a:r>
                      <a:r>
                        <a:rPr lang="ru-RU" sz="2000" baseline="0" dirty="0" smtClean="0"/>
                        <a:t> детей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Онлайн-приложения</a:t>
                      </a:r>
                      <a:endParaRPr lang="ru-RU" sz="2000" dirty="0"/>
                    </a:p>
                  </a:txBody>
                  <a:tcPr/>
                </a:tc>
              </a:tr>
              <a:tr h="948601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Наши традиции, события, праздники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Дополнительное образование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Творческие работы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Адаптация к детскому саду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Рассуждения детей</a:t>
                      </a:r>
                      <a:endParaRPr lang="ru-RU" sz="2000" dirty="0"/>
                    </a:p>
                  </a:txBody>
                  <a:tcPr/>
                </a:tc>
              </a:tr>
              <a:tr h="1523511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Партнёрство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Новости образования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Загадки,</a:t>
                      </a:r>
                      <a:r>
                        <a:rPr lang="ru-RU" sz="2000" baseline="0" dirty="0" smtClean="0"/>
                        <a:t> ребусы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Особенности возрастного развития, консультации</a:t>
                      </a:r>
                      <a:r>
                        <a:rPr lang="ru-RU" sz="2000" baseline="0" dirty="0" smtClean="0"/>
                        <a:t> по темам недели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Поздравления</a:t>
                      </a:r>
                      <a:endParaRPr lang="ru-RU" sz="2000" dirty="0"/>
                    </a:p>
                  </a:txBody>
                  <a:tcPr/>
                </a:tc>
              </a:tr>
              <a:tr h="864263">
                <a:tc>
                  <a:txBody>
                    <a:bodyPr/>
                    <a:lstStyle/>
                    <a:p>
                      <a:endParaRPr lang="ru-RU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Открытия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Игры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Инклюзия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Зарядка для ума</a:t>
                      </a:r>
                      <a:endParaRPr lang="ru-RU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731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Флешмоб</a:t>
            </a:r>
            <a:r>
              <a:rPr lang="ru-RU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</a:t>
            </a:r>
            <a:r>
              <a:rPr lang="ru-RU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Кем стать –</a:t>
            </a:r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 серьёзный</a:t>
            </a:r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</a:t>
            </a:r>
            <a:endParaRPr lang="ru-RU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Объект 12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618" t="10580" r="15866" b="18168"/>
          <a:stretch/>
        </p:blipFill>
        <p:spPr>
          <a:xfrm>
            <a:off x="285750" y="914400"/>
            <a:ext cx="4700588" cy="310038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/>
          <a:srcRect l="14236" t="11250" r="12977" b="19583"/>
          <a:stretch/>
        </p:blipFill>
        <p:spPr>
          <a:xfrm>
            <a:off x="4986338" y="914400"/>
            <a:ext cx="5220231" cy="310038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/>
          <a:srcRect l="17882" t="11667" r="12587" b="18958"/>
          <a:stretch/>
        </p:blipFill>
        <p:spPr>
          <a:xfrm>
            <a:off x="285750" y="4014788"/>
            <a:ext cx="4700588" cy="267176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/>
          <a:srcRect l="17361" t="18333" r="68577" b="10208"/>
          <a:stretch/>
        </p:blipFill>
        <p:spPr>
          <a:xfrm>
            <a:off x="4986338" y="3943350"/>
            <a:ext cx="1237017" cy="27432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/>
          <a:srcRect l="69965" t="19376" r="16103" b="44999"/>
          <a:stretch/>
        </p:blipFill>
        <p:spPr>
          <a:xfrm>
            <a:off x="6223355" y="4014788"/>
            <a:ext cx="1671805" cy="267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33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8072" y="2084197"/>
            <a:ext cx="3599688" cy="402971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Расширяем горизонты – делимся опытом.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25778" t="10489" r="26000" b="12152"/>
          <a:stretch/>
        </p:blipFill>
        <p:spPr>
          <a:xfrm>
            <a:off x="4937760" y="97536"/>
            <a:ext cx="7254240" cy="676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17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Флешмоб</a:t>
            </a:r>
            <a:r>
              <a:rPr lang="ru-RU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#Лучше </a:t>
            </a:r>
            <a:r>
              <a:rPr lang="ru-RU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дома</a:t>
            </a:r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</a:t>
            </a:r>
            <a:endParaRPr lang="ru-RU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l="16288" t="28927" r="71227" b="40613"/>
          <a:stretch/>
        </p:blipFill>
        <p:spPr>
          <a:xfrm>
            <a:off x="3986213" y="1114426"/>
            <a:ext cx="1585913" cy="2057400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 rotWithShape="1">
          <a:blip r:embed="rId3"/>
          <a:srcRect l="16168" t="31232" r="73009" b="42018"/>
          <a:stretch/>
        </p:blipFill>
        <p:spPr>
          <a:xfrm>
            <a:off x="300038" y="1114426"/>
            <a:ext cx="1585913" cy="2057400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 rotWithShape="1">
          <a:blip r:embed="rId3"/>
          <a:srcRect l="37520" t="31660" r="49733" b="40530"/>
          <a:stretch/>
        </p:blipFill>
        <p:spPr>
          <a:xfrm>
            <a:off x="2085976" y="1114426"/>
            <a:ext cx="1700212" cy="2057400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 rotWithShape="1">
          <a:blip r:embed="rId3"/>
          <a:srcRect l="26751" t="42727" r="63388" b="29892"/>
          <a:stretch/>
        </p:blipFill>
        <p:spPr>
          <a:xfrm>
            <a:off x="5803105" y="1114426"/>
            <a:ext cx="1426369" cy="2057400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 rotWithShape="1">
          <a:blip r:embed="rId3"/>
          <a:srcRect l="49599" t="42299" r="40540" b="30319"/>
          <a:stretch/>
        </p:blipFill>
        <p:spPr>
          <a:xfrm>
            <a:off x="7460453" y="1114426"/>
            <a:ext cx="1483522" cy="2057400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 rotWithShape="1">
          <a:blip r:embed="rId4"/>
          <a:srcRect l="17234" t="32233" r="75947" b="51094"/>
          <a:stretch/>
        </p:blipFill>
        <p:spPr>
          <a:xfrm>
            <a:off x="9174954" y="1114426"/>
            <a:ext cx="1540671" cy="2057400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 rotWithShape="1">
          <a:blip r:embed="rId4"/>
          <a:srcRect l="35559" t="25955" r="57388" b="57344"/>
          <a:stretch/>
        </p:blipFill>
        <p:spPr>
          <a:xfrm>
            <a:off x="10946604" y="1114427"/>
            <a:ext cx="1245396" cy="2057400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 rotWithShape="1">
          <a:blip r:embed="rId5"/>
          <a:srcRect l="38396" t="25760" r="38523" b="31244"/>
          <a:stretch/>
        </p:blipFill>
        <p:spPr>
          <a:xfrm>
            <a:off x="300038" y="3371852"/>
            <a:ext cx="4300537" cy="3328986"/>
          </a:xfrm>
          <a:prstGeom prst="rect">
            <a:avLst/>
          </a:prstGeom>
        </p:spPr>
      </p:pic>
      <p:pic>
        <p:nvPicPr>
          <p:cNvPr id="12" name="Рисунок 11"/>
          <p:cNvPicPr/>
          <p:nvPr/>
        </p:nvPicPr>
        <p:blipFill rotWithShape="1">
          <a:blip r:embed="rId5"/>
          <a:srcRect l="12800" t="27325" r="65313" b="31175"/>
          <a:stretch/>
        </p:blipFill>
        <p:spPr>
          <a:xfrm>
            <a:off x="4779169" y="3321846"/>
            <a:ext cx="4464844" cy="332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942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72124" y="365125"/>
            <a:ext cx="5781675" cy="1325563"/>
          </a:xfrm>
        </p:spPr>
        <p:txBody>
          <a:bodyPr/>
          <a:lstStyle/>
          <a:p>
            <a:pPr algn="ctr"/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МАДОУ «ДС № 52</a:t>
            </a:r>
            <a:b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 Челябинска»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51" y="179864"/>
            <a:ext cx="5026724" cy="339531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604" y="1999286"/>
            <a:ext cx="5628004" cy="380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707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3688" y="450469"/>
            <a:ext cx="10515600" cy="402971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Детский новостной канал детского сада как производитель </a:t>
            </a:r>
            <a:r>
              <a:rPr lang="ru-RU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медиапространства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МАДОУ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-647" t="6634" r="2294" b="5648"/>
          <a:stretch/>
        </p:blipFill>
        <p:spPr>
          <a:xfrm>
            <a:off x="365760" y="1264793"/>
            <a:ext cx="5096256" cy="35966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2046" t="8044" r="10229" b="10125"/>
          <a:stretch/>
        </p:blipFill>
        <p:spPr>
          <a:xfrm>
            <a:off x="5678424" y="1264793"/>
            <a:ext cx="6169152" cy="35966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1222" t="4012" r="16111" b="10312"/>
          <a:stretch/>
        </p:blipFill>
        <p:spPr>
          <a:xfrm>
            <a:off x="4297680" y="4038633"/>
            <a:ext cx="4352544" cy="28193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5609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778097" y="3755105"/>
            <a:ext cx="1354771" cy="823912"/>
          </a:xfrm>
        </p:spPr>
        <p:txBody>
          <a:bodyPr>
            <a:normAutofit fontScale="55000" lnSpcReduction="20000"/>
          </a:bodyPr>
          <a:lstStyle/>
          <a:p>
            <a:pPr algn="ctr"/>
            <a:r>
              <a:rPr lang="ru-RU" dirty="0" smtClean="0"/>
              <a:t>Сайт МАДОУ</a:t>
            </a:r>
          </a:p>
          <a:p>
            <a:pPr algn="ctr"/>
            <a:r>
              <a:rPr lang="ru-RU" dirty="0" smtClean="0"/>
              <a:t>«ДС № 52</a:t>
            </a:r>
          </a:p>
          <a:p>
            <a:pPr algn="ctr"/>
            <a:r>
              <a:rPr lang="ru-RU" dirty="0" smtClean="0"/>
              <a:t>г. Челябинска»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ru-RU" dirty="0" smtClean="0">
              <a:effectLst/>
            </a:endParaRPr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221322" y="2560384"/>
            <a:ext cx="1972056" cy="823912"/>
          </a:xfrm>
        </p:spPr>
        <p:txBody>
          <a:bodyPr>
            <a:noAutofit/>
          </a:bodyPr>
          <a:lstStyle/>
          <a:p>
            <a:pPr algn="ctr"/>
            <a:r>
              <a:rPr lang="ru-RU" sz="1800" dirty="0" smtClean="0"/>
              <a:t>Страница детского сада в </a:t>
            </a:r>
            <a:r>
              <a:rPr lang="ru-RU" sz="1800" dirty="0" err="1" smtClean="0"/>
              <a:t>Инстаграм</a:t>
            </a:r>
            <a:endParaRPr lang="ru-RU" sz="18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l="38988" t="26826" r="42429" b="27635"/>
          <a:stretch/>
        </p:blipFill>
        <p:spPr>
          <a:xfrm>
            <a:off x="4473575" y="3439604"/>
            <a:ext cx="1524000" cy="23342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14222" t="67022" r="74556" b="15556"/>
          <a:stretch/>
        </p:blipFill>
        <p:spPr>
          <a:xfrm>
            <a:off x="839787" y="4579017"/>
            <a:ext cx="1231392" cy="1194816"/>
          </a:xfrm>
          <a:prstGeom prst="rect">
            <a:avLst/>
          </a:prstGeom>
        </p:spPr>
      </p:pic>
      <p:sp>
        <p:nvSpPr>
          <p:cNvPr id="9" name="Текст 4"/>
          <p:cNvSpPr txBox="1">
            <a:spLocks/>
          </p:cNvSpPr>
          <p:nvPr/>
        </p:nvSpPr>
        <p:spPr>
          <a:xfrm>
            <a:off x="7641178" y="3935413"/>
            <a:ext cx="1972056" cy="8239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 smtClean="0"/>
              <a:t>Группа детского сада </a:t>
            </a:r>
            <a:r>
              <a:rPr lang="ru-RU" sz="1800" dirty="0" err="1" smtClean="0"/>
              <a:t>ВКонтакте</a:t>
            </a:r>
            <a:endParaRPr lang="ru-RU" sz="18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l="67778" t="54578" r="21222" b="28711"/>
          <a:stretch/>
        </p:blipFill>
        <p:spPr>
          <a:xfrm>
            <a:off x="7888224" y="4913376"/>
            <a:ext cx="1207008" cy="114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114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zen_doc/1583391/pub_5d6a8e439515ee00ad01881b_5d6a99198c5be800aff34669/scale_120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96" y="107950"/>
            <a:ext cx="5760679" cy="3835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fs01.vseosvita.ua/01009448-74e1/00f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" t="10278" r="13385" b="7431"/>
          <a:stretch/>
        </p:blipFill>
        <p:spPr bwMode="auto">
          <a:xfrm>
            <a:off x="6296891" y="2263520"/>
            <a:ext cx="5733184" cy="42171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626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6311"/>
          </a:xfrm>
        </p:spPr>
        <p:txBody>
          <a:bodyPr/>
          <a:lstStyle/>
          <a:p>
            <a:pPr algn="ctr"/>
            <a:r>
              <a:rPr lang="ru-RU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Медиапространство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1223619"/>
              </p:ext>
            </p:extLst>
          </p:nvPr>
        </p:nvGraphicFramePr>
        <p:xfrm>
          <a:off x="314326" y="1101435"/>
          <a:ext cx="11472864" cy="40843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824288"/>
                <a:gridCol w="3824288"/>
                <a:gridCol w="3824288"/>
              </a:tblGrid>
              <a:tr h="732935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/>
                        <a:t>Геополитический</a:t>
                      </a:r>
                      <a:r>
                        <a:rPr lang="ru-RU" sz="3200" baseline="0" dirty="0" smtClean="0"/>
                        <a:t> подход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/>
                        <a:t>Социальный </a:t>
                      </a:r>
                    </a:p>
                    <a:p>
                      <a:pPr algn="ctr"/>
                      <a:r>
                        <a:rPr lang="ru-RU" sz="3200" dirty="0" smtClean="0"/>
                        <a:t>подход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/>
                        <a:t>Культурологический</a:t>
                      </a:r>
                      <a:r>
                        <a:rPr lang="ru-RU" sz="3200" baseline="0" dirty="0" smtClean="0"/>
                        <a:t> подход</a:t>
                      </a:r>
                      <a:endParaRPr lang="ru-RU" sz="3200" dirty="0"/>
                    </a:p>
                  </a:txBody>
                  <a:tcPr/>
                </a:tc>
              </a:tr>
              <a:tr h="732935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Информационные ресурсы</a:t>
                      </a:r>
                    </a:p>
                    <a:p>
                      <a:r>
                        <a:rPr lang="ru-RU" sz="2400" b="1" dirty="0" smtClean="0"/>
                        <a:t>Источники информации</a:t>
                      </a:r>
                    </a:p>
                    <a:p>
                      <a:r>
                        <a:rPr lang="ru-RU" sz="2400" b="1" dirty="0" smtClean="0"/>
                        <a:t>Системы сбора, обработки информации</a:t>
                      </a:r>
                    </a:p>
                    <a:p>
                      <a:r>
                        <a:rPr lang="ru-RU" sz="2400" b="1" dirty="0" smtClean="0"/>
                        <a:t>Системы распространения информации</a:t>
                      </a:r>
                    </a:p>
                    <a:p>
                      <a:r>
                        <a:rPr lang="ru-RU" sz="2400" b="1" dirty="0" smtClean="0"/>
                        <a:t>Пользователи ресурсов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Система отношений по производству, сбору, распространению информации</a:t>
                      </a:r>
                    </a:p>
                    <a:p>
                      <a:r>
                        <a:rPr lang="ru-RU" sz="2400" b="1" dirty="0" smtClean="0"/>
                        <a:t>Производители информации</a:t>
                      </a:r>
                    </a:p>
                    <a:p>
                      <a:r>
                        <a:rPr lang="ru-RU" sz="2400" b="1" dirty="0" smtClean="0"/>
                        <a:t>Потребители информации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Информационные единицы:</a:t>
                      </a:r>
                    </a:p>
                    <a:p>
                      <a:r>
                        <a:rPr lang="ru-RU" sz="2400" b="1" dirty="0" smtClean="0"/>
                        <a:t>Текст, Образ,</a:t>
                      </a:r>
                    </a:p>
                    <a:p>
                      <a:r>
                        <a:rPr lang="ru-RU" sz="2400" b="1" dirty="0" smtClean="0"/>
                        <a:t>Знания, Убеждения,</a:t>
                      </a:r>
                    </a:p>
                    <a:p>
                      <a:r>
                        <a:rPr lang="ru-RU" sz="2400" b="1" dirty="0" smtClean="0"/>
                        <a:t>Ценностные ориентации</a:t>
                      </a:r>
                    </a:p>
                    <a:p>
                      <a:r>
                        <a:rPr lang="ru-RU" sz="2400" b="1" dirty="0" smtClean="0"/>
                        <a:t>Коммуникационные намерения</a:t>
                      </a:r>
                      <a:endParaRPr lang="ru-RU" sz="24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338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037" y="922338"/>
            <a:ext cx="10515600" cy="736311"/>
          </a:xfrm>
        </p:spPr>
        <p:txBody>
          <a:bodyPr/>
          <a:lstStyle/>
          <a:p>
            <a:pPr algn="ctr"/>
            <a:r>
              <a:rPr lang="ru-RU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Медиапространство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3600" dirty="0"/>
              <a:t>о</a:t>
            </a:r>
            <a:r>
              <a:rPr lang="ru-RU" sz="3600" dirty="0" smtClean="0"/>
              <a:t>бразовательная среда, создаваемая электронными средствами коммуникации, в которой участники, взаимодействуют между собой с помощью </a:t>
            </a:r>
            <a:r>
              <a:rPr lang="ru-RU" sz="3600" dirty="0" err="1" smtClean="0"/>
              <a:t>медиатехнологий</a:t>
            </a:r>
            <a:r>
              <a:rPr lang="ru-RU" sz="3600" dirty="0" smtClean="0"/>
              <a:t>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421914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132" y="297585"/>
            <a:ext cx="11388436" cy="736311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 </a:t>
            </a:r>
            <a:r>
              <a:rPr lang="ru-RU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медиапространства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образовательной организации 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0963336"/>
              </p:ext>
            </p:extLst>
          </p:nvPr>
        </p:nvGraphicFramePr>
        <p:xfrm>
          <a:off x="0" y="1305358"/>
          <a:ext cx="11866418" cy="51993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4181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0655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Информационные площадки МАДОУ «ДС № 52 г. Челябинска»</a:t>
            </a:r>
            <a:endParaRPr lang="ru-RU" sz="36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420" t="9923" r="30641" b="6348"/>
          <a:stretch/>
        </p:blipFill>
        <p:spPr>
          <a:xfrm>
            <a:off x="202659" y="884634"/>
            <a:ext cx="2328862" cy="3858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37153" t="15417" r="31206" b="13750"/>
          <a:stretch/>
        </p:blipFill>
        <p:spPr>
          <a:xfrm>
            <a:off x="2757650" y="884635"/>
            <a:ext cx="3471863" cy="4857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8" b="5833"/>
          <a:stretch/>
        </p:blipFill>
        <p:spPr>
          <a:xfrm>
            <a:off x="6347592" y="905507"/>
            <a:ext cx="2528885" cy="4816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" b="24167"/>
          <a:stretch/>
        </p:blipFill>
        <p:spPr>
          <a:xfrm>
            <a:off x="8987163" y="848284"/>
            <a:ext cx="3040280" cy="4873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7136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0655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Информационные площадки МАДОУ «ДС № 52 г. Челябинска»</a:t>
            </a:r>
            <a:endParaRPr lang="ru-RU" sz="36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90" t="12550" r="23049" b="4706"/>
          <a:stretch/>
        </p:blipFill>
        <p:spPr>
          <a:xfrm>
            <a:off x="133805" y="917434"/>
            <a:ext cx="3300412" cy="23234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668" t="4654" b="7352"/>
          <a:stretch/>
        </p:blipFill>
        <p:spPr>
          <a:xfrm>
            <a:off x="3568022" y="1961350"/>
            <a:ext cx="4482422" cy="2558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31944" t="12084" r="30035" b="19924"/>
          <a:stretch/>
        </p:blipFill>
        <p:spPr>
          <a:xfrm>
            <a:off x="8184249" y="3240849"/>
            <a:ext cx="3845826" cy="3561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4871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Методическая работа в формате «Онлайн» и «Офлайн» в период самоизоляции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3382" b="7058"/>
          <a:stretch/>
        </p:blipFill>
        <p:spPr>
          <a:xfrm>
            <a:off x="116416" y="1690688"/>
            <a:ext cx="6270670" cy="35099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5251" t="22083" r="35504" b="17291"/>
          <a:stretch/>
        </p:blipFill>
        <p:spPr>
          <a:xfrm>
            <a:off x="6508796" y="1690688"/>
            <a:ext cx="5666801" cy="3624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72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1163</TotalTime>
  <Words>359</Words>
  <Application>Microsoft Office PowerPoint</Application>
  <PresentationFormat>Произвольный</PresentationFormat>
  <Paragraphs>85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«Детский сад – пространство роста»</vt:lpstr>
      <vt:lpstr>МАДОУ «ДС № 52 г. Челябинска»</vt:lpstr>
      <vt:lpstr>Презентация PowerPoint</vt:lpstr>
      <vt:lpstr>Медиапространство</vt:lpstr>
      <vt:lpstr>Медиапространство - </vt:lpstr>
      <vt:lpstr>Структура медиапространства образовательной организации </vt:lpstr>
      <vt:lpstr>Информационные площадки МАДОУ «ДС № 52 г. Челябинска»</vt:lpstr>
      <vt:lpstr>Информационные площадки МАДОУ «ДС № 52 г. Челябинска»</vt:lpstr>
      <vt:lpstr>Методическая работа в формате «Онлайн» и «Офлайн» в период самоизоляции</vt:lpstr>
      <vt:lpstr>Методическая работа в формате «Онлайн» и «Офлайн» в период самоизоляции</vt:lpstr>
      <vt:lpstr>Результаты работы педагогов в период самоизоляции</vt:lpstr>
      <vt:lpstr>Информационные площадки МАДОУ «ДС № 52 г. Челябинска»</vt:lpstr>
      <vt:lpstr>Информационные площадки МАДОУ «ДС № 52 г. Челябинска»</vt:lpstr>
      <vt:lpstr>Информационные площадки МАДОУ «ДС № 52 г. Челябинска»</vt:lpstr>
      <vt:lpstr>Медиаконтент детского сада как средство развития</vt:lpstr>
      <vt:lpstr>Типы публикаций в соц. сетях. Темы.</vt:lpstr>
      <vt:lpstr>Флешмоб #Кем стать – вопрос серьёзный#</vt:lpstr>
      <vt:lpstr>Расширяем горизонты – делимся опытом.</vt:lpstr>
      <vt:lpstr>Флешмоб #Лучше дома#</vt:lpstr>
      <vt:lpstr>Детский новостной канал детского сада как производитель медиапространства МАДОУ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«Детский сад – пространство роста»</dc:title>
  <dc:creator>admin</dc:creator>
  <cp:lastModifiedBy>Windows User</cp:lastModifiedBy>
  <cp:revision>44</cp:revision>
  <dcterms:created xsi:type="dcterms:W3CDTF">2020-11-10T19:44:28Z</dcterms:created>
  <dcterms:modified xsi:type="dcterms:W3CDTF">2021-01-26T04:29:33Z</dcterms:modified>
</cp:coreProperties>
</file>